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505" r:id="rId2"/>
    <p:sldId id="507" r:id="rId3"/>
    <p:sldId id="510" r:id="rId4"/>
    <p:sldId id="515" r:id="rId5"/>
    <p:sldId id="506" r:id="rId6"/>
    <p:sldId id="511" r:id="rId7"/>
    <p:sldId id="512" r:id="rId8"/>
    <p:sldId id="509" r:id="rId9"/>
    <p:sldId id="508" r:id="rId10"/>
    <p:sldId id="513" r:id="rId11"/>
    <p:sldId id="514" r:id="rId12"/>
  </p:sldIdLst>
  <p:sldSz cx="9144000" cy="6858000" type="screen4x3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5" charset="0"/>
        <a:ea typeface="Osaka" pitchFamily="5" charset="-128"/>
        <a:cs typeface="Osaka" pitchFamily="5" charset="-128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5" charset="0"/>
        <a:ea typeface="Osaka" pitchFamily="5" charset="-128"/>
        <a:cs typeface="Osaka" pitchFamily="5" charset="-128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5" charset="0"/>
        <a:ea typeface="Osaka" pitchFamily="5" charset="-128"/>
        <a:cs typeface="Osaka" pitchFamily="5" charset="-128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5" charset="0"/>
        <a:ea typeface="Osaka" pitchFamily="5" charset="-128"/>
        <a:cs typeface="Osaka" pitchFamily="5" charset="-128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5" charset="0"/>
        <a:ea typeface="Osaka" pitchFamily="5" charset="-128"/>
        <a:cs typeface="Osaka" pitchFamily="5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pitchFamily="5" charset="0"/>
        <a:ea typeface="Osaka" pitchFamily="5" charset="-128"/>
        <a:cs typeface="Osaka" pitchFamily="5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pitchFamily="5" charset="0"/>
        <a:ea typeface="Osaka" pitchFamily="5" charset="-128"/>
        <a:cs typeface="Osaka" pitchFamily="5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pitchFamily="5" charset="0"/>
        <a:ea typeface="Osaka" pitchFamily="5" charset="-128"/>
        <a:cs typeface="Osaka" pitchFamily="5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pitchFamily="5" charset="0"/>
        <a:ea typeface="Osaka" pitchFamily="5" charset="-128"/>
        <a:cs typeface="Osaka" pitchFamily="5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CCFFFF"/>
    <a:srgbClr val="990033"/>
    <a:srgbClr val="00CCFF"/>
    <a:srgbClr val="D60093"/>
    <a:srgbClr val="FF6699"/>
    <a:srgbClr val="FFCCCC"/>
    <a:srgbClr val="0066CC"/>
    <a:srgbClr val="FFFFCC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32" autoAdjust="0"/>
    <p:restoredTop sz="99891" autoAdjust="0"/>
  </p:normalViewPr>
  <p:slideViewPr>
    <p:cSldViewPr snapToGrid="0">
      <p:cViewPr varScale="1">
        <p:scale>
          <a:sx n="75" d="100"/>
          <a:sy n="75" d="100"/>
        </p:scale>
        <p:origin x="-1008" y="-102"/>
      </p:cViewPr>
      <p:guideLst>
        <p:guide orient="horz" pos="3991"/>
        <p:guide pos="2110"/>
        <p:guide pos="5535"/>
        <p:guide pos="3520"/>
        <p:guide pos="235"/>
        <p:guide pos="107"/>
        <p:guide pos="5239"/>
        <p:guide pos="4742"/>
      </p:guideLst>
    </p:cSldViewPr>
  </p:slideViewPr>
  <p:outlineViewPr>
    <p:cViewPr>
      <p:scale>
        <a:sx n="33" d="100"/>
        <a:sy n="33" d="100"/>
      </p:scale>
      <p:origin x="0" y="10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" charset="0"/>
                <a:ea typeface="Osaka" charset="-128"/>
                <a:cs typeface="Osaka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" charset="0"/>
                <a:ea typeface="Osaka" charset="-128"/>
                <a:cs typeface="Osaka" charset="-128"/>
              </a:defRPr>
            </a:lvl1pPr>
          </a:lstStyle>
          <a:p>
            <a:pPr>
              <a:defRPr/>
            </a:pPr>
            <a:fld id="{12C4C76C-73B2-49F3-A3E1-2532AD6A6D82}" type="datetimeFigureOut">
              <a:rPr lang="it-IT"/>
              <a:pPr>
                <a:defRPr/>
              </a:pPr>
              <a:t>04/11/2014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1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" charset="0"/>
                <a:ea typeface="Osaka" charset="-128"/>
                <a:cs typeface="Osaka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444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imes" charset="0"/>
                <a:ea typeface="Osaka" charset="-128"/>
                <a:cs typeface="Osaka" charset="-128"/>
              </a:defRPr>
            </a:lvl1pPr>
          </a:lstStyle>
          <a:p>
            <a:pPr>
              <a:defRPr/>
            </a:pPr>
            <a:fld id="{27089A71-0F96-411F-B084-A4F5A3A506D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90877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659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  <a:ea typeface="Osaka" charset="-128"/>
                <a:cs typeface="Osaka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7" y="1"/>
            <a:ext cx="2945659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  <a:ea typeface="Osaka" charset="-128"/>
                <a:cs typeface="Osaka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7125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690269"/>
            <a:ext cx="4984962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80538"/>
            <a:ext cx="2945659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  <a:ea typeface="Osaka" charset="-128"/>
                <a:cs typeface="Osaka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7" y="9380538"/>
            <a:ext cx="2945659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  <a:ea typeface="Osaka" charset="-128"/>
                <a:cs typeface="Osaka" charset="-128"/>
              </a:defRPr>
            </a:lvl1pPr>
          </a:lstStyle>
          <a:p>
            <a:pPr>
              <a:defRPr/>
            </a:pPr>
            <a:fld id="{F369C31B-DC15-484C-87EF-70A0D8A40C8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236031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Osaka" charset="-128"/>
        <a:cs typeface="Osaka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Osaka" charset="-128"/>
        <a:cs typeface="Osaka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Osaka" charset="-128"/>
        <a:cs typeface="Osaka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Osaka" charset="-128"/>
        <a:cs typeface="Osaka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Osaka" charset="-128"/>
        <a:cs typeface="Osaka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3"/>
          <p:cNvSpPr txBox="1">
            <a:spLocks noChangeArrowheads="1"/>
          </p:cNvSpPr>
          <p:nvPr/>
        </p:nvSpPr>
        <p:spPr bwMode="auto">
          <a:xfrm>
            <a:off x="8153400" y="6324600"/>
            <a:ext cx="685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 eaLnBrk="0" hangingPunct="0">
              <a:defRPr/>
            </a:pPr>
            <a:fld id="{A054BA74-C047-410A-99B9-8BEAB118FF9D}" type="slidenum">
              <a:rPr lang="it-IT" sz="900">
                <a:solidFill>
                  <a:srgbClr val="636363"/>
                </a:solidFill>
                <a:latin typeface="Lucida Grande" charset="0"/>
                <a:ea typeface="ヒラギノ角ゴ Pro W3" charset="-128"/>
                <a:cs typeface="ヒラギノ角ゴ Pro W3" charset="-128"/>
              </a:rPr>
              <a:pPr algn="r" eaLnBrk="0" hangingPunct="0">
                <a:defRPr/>
              </a:pPr>
              <a:t>‹N›</a:t>
            </a:fld>
            <a:endParaRPr lang="it-IT" dirty="0">
              <a:solidFill>
                <a:srgbClr val="636363"/>
              </a:solidFill>
              <a:latin typeface="Verdana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5" name="Arrotonda angolo stesso lato rettangolo 4"/>
          <p:cNvSpPr/>
          <p:nvPr userDrawn="1"/>
        </p:nvSpPr>
        <p:spPr>
          <a:xfrm rot="5400000">
            <a:off x="4445793" y="-3337718"/>
            <a:ext cx="252413" cy="9144000"/>
          </a:xfrm>
          <a:prstGeom prst="round2SameRect">
            <a:avLst>
              <a:gd name="adj1" fmla="val 30547"/>
              <a:gd name="adj2" fmla="val 0"/>
            </a:avLst>
          </a:prstGeom>
          <a:solidFill>
            <a:srgbClr val="0092B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6" name="Arrotonda angolo stesso lato rettangolo 5"/>
          <p:cNvSpPr/>
          <p:nvPr userDrawn="1"/>
        </p:nvSpPr>
        <p:spPr>
          <a:xfrm rot="5400000">
            <a:off x="2712243" y="-2712243"/>
            <a:ext cx="1103313" cy="6527800"/>
          </a:xfrm>
          <a:prstGeom prst="round2SameRect">
            <a:avLst/>
          </a:prstGeom>
          <a:solidFill>
            <a:srgbClr val="33339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2200" y="2133600"/>
            <a:ext cx="5715000" cy="990600"/>
          </a:xfrm>
        </p:spPr>
        <p:txBody>
          <a:bodyPr anchor="t"/>
          <a:lstStyle>
            <a:lvl1pPr>
              <a:defRPr/>
            </a:lvl1pPr>
          </a:lstStyle>
          <a:p>
            <a:r>
              <a:rPr lang="de-DE"/>
              <a:t>Fare clic per modificare stile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3276600"/>
            <a:ext cx="5715000" cy="1600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de-DE"/>
              <a:t>Fare clic per modificare lo stile del sottotitolo dello schema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67500" y="1219200"/>
            <a:ext cx="2095500" cy="5257800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81000" y="1219200"/>
            <a:ext cx="6134100" cy="5257800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1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tonda angolo stesso lato rettangolo 9"/>
          <p:cNvSpPr/>
          <p:nvPr userDrawn="1"/>
        </p:nvSpPr>
        <p:spPr>
          <a:xfrm rot="5400000">
            <a:off x="4445793" y="-3337718"/>
            <a:ext cx="252413" cy="9144000"/>
          </a:xfrm>
          <a:prstGeom prst="round2SameRect">
            <a:avLst>
              <a:gd name="adj1" fmla="val 30547"/>
              <a:gd name="adj2" fmla="val 0"/>
            </a:avLst>
          </a:prstGeom>
          <a:solidFill>
            <a:srgbClr val="0092B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3" name="Arrotonda angolo stesso lato rettangolo 7"/>
          <p:cNvSpPr>
            <a:spLocks noChangeArrowheads="1"/>
          </p:cNvSpPr>
          <p:nvPr userDrawn="1"/>
        </p:nvSpPr>
        <p:spPr bwMode="auto">
          <a:xfrm rot="5400000">
            <a:off x="2712243" y="-2712243"/>
            <a:ext cx="1103313" cy="6527800"/>
          </a:xfrm>
          <a:custGeom>
            <a:avLst/>
            <a:gdLst>
              <a:gd name="T0" fmla="*/ 1103313 w 1103313"/>
              <a:gd name="T1" fmla="*/ 3263900 h 6527800"/>
              <a:gd name="T2" fmla="*/ 551657 w 1103313"/>
              <a:gd name="T3" fmla="*/ 6527800 h 6527800"/>
              <a:gd name="T4" fmla="*/ 0 w 1103313"/>
              <a:gd name="T5" fmla="*/ 3263900 h 6527800"/>
              <a:gd name="T6" fmla="*/ 551657 w 1103313"/>
              <a:gd name="T7" fmla="*/ 0 h 6527800"/>
              <a:gd name="T8" fmla="*/ 0 60000 65536"/>
              <a:gd name="T9" fmla="*/ 1 60000 65536"/>
              <a:gd name="T10" fmla="*/ 2 60000 65536"/>
              <a:gd name="T11" fmla="*/ 3 60000 65536"/>
              <a:gd name="T12" fmla="*/ 53859 w 1103313"/>
              <a:gd name="T13" fmla="*/ 53859 h 6527800"/>
              <a:gd name="T14" fmla="*/ 1049454 w 1103313"/>
              <a:gd name="T15" fmla="*/ 6527800 h 65278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03313" h="6527800">
                <a:moveTo>
                  <a:pt x="183889" y="0"/>
                </a:moveTo>
                <a:lnTo>
                  <a:pt x="919424" y="0"/>
                </a:lnTo>
                <a:lnTo>
                  <a:pt x="919423" y="0"/>
                </a:lnTo>
                <a:cubicBezTo>
                  <a:pt x="1020983" y="0"/>
                  <a:pt x="1103313" y="82329"/>
                  <a:pt x="1103313" y="183889"/>
                </a:cubicBezTo>
                <a:lnTo>
                  <a:pt x="1103313" y="6527800"/>
                </a:lnTo>
                <a:lnTo>
                  <a:pt x="0" y="6527800"/>
                </a:lnTo>
                <a:lnTo>
                  <a:pt x="0" y="183889"/>
                </a:lnTo>
                <a:cubicBezTo>
                  <a:pt x="0" y="82329"/>
                  <a:pt x="82329" y="0"/>
                  <a:pt x="183888" y="0"/>
                </a:cubicBezTo>
                <a:close/>
              </a:path>
            </a:pathLst>
          </a:custGeom>
          <a:solidFill>
            <a:srgbClr val="005191"/>
          </a:solidFill>
          <a:ln w="9525">
            <a:noFill/>
            <a:miter lim="800000"/>
            <a:headEnd/>
            <a:tailEnd/>
          </a:ln>
        </p:spPr>
        <p:txBody>
          <a:bodyPr rot="10800000" vert="eaVert"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it-IT">
              <a:solidFill>
                <a:srgbClr val="005191"/>
              </a:solidFill>
              <a:latin typeface="Verdana" charset="0"/>
              <a:ea typeface="Osaka" charset="-128"/>
              <a:cs typeface="Osaka" charset="-128"/>
            </a:endParaRPr>
          </a:p>
        </p:txBody>
      </p:sp>
      <p:pic>
        <p:nvPicPr>
          <p:cNvPr id="4" name="marchio.jpg" descr="/CLIENTI ***/Edotto/edotto ppt/marchio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319963" y="133350"/>
            <a:ext cx="1443037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26"/>
          <p:cNvSpPr txBox="1">
            <a:spLocks noChangeArrowheads="1"/>
          </p:cNvSpPr>
          <p:nvPr/>
        </p:nvSpPr>
        <p:spPr bwMode="auto">
          <a:xfrm>
            <a:off x="8786813" y="6502400"/>
            <a:ext cx="261937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fld id="{B8273B62-3249-45F1-AFE4-FB50B491A306}" type="slidenum">
              <a:rPr lang="it-IT" sz="1400">
                <a:solidFill>
                  <a:srgbClr val="005191"/>
                </a:solidFill>
                <a:latin typeface="Arial" charset="0"/>
                <a:ea typeface="ヒラギノ角ゴ Pro W3" charset="-128"/>
                <a:cs typeface="ヒラギノ角ゴ Pro W3" charset="-128"/>
              </a:rPr>
              <a:pPr eaLnBrk="0" hangingPunct="0">
                <a:defRPr/>
              </a:pPr>
              <a:t>‹N›</a:t>
            </a:fld>
            <a:endParaRPr lang="it-IT" sz="1400">
              <a:solidFill>
                <a:srgbClr val="005191"/>
              </a:solidFill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6" name="Rettangolo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51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381000" y="2133600"/>
            <a:ext cx="41148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2133600"/>
            <a:ext cx="41148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67358"/>
            <a:ext cx="5893142" cy="817103"/>
          </a:xfrm>
        </p:spPr>
        <p:txBody>
          <a:bodyPr/>
          <a:lstStyle>
            <a:lvl1pPr>
              <a:defRPr/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5912831" cy="71141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1437313"/>
            <a:ext cx="5111750" cy="46888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3301" y="4800600"/>
            <a:ext cx="6034878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453301" y="1525913"/>
            <a:ext cx="6034878" cy="3201661"/>
          </a:xfrm>
        </p:spPr>
        <p:txBody>
          <a:bodyPr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3301" y="5367338"/>
            <a:ext cx="6034878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rrotonda angolo stesso lato rettangolo 9"/>
          <p:cNvSpPr/>
          <p:nvPr userDrawn="1"/>
        </p:nvSpPr>
        <p:spPr>
          <a:xfrm rot="5400000">
            <a:off x="4445793" y="-3337718"/>
            <a:ext cx="252413" cy="9144000"/>
          </a:xfrm>
          <a:prstGeom prst="round2SameRect">
            <a:avLst>
              <a:gd name="adj1" fmla="val 30547"/>
              <a:gd name="adj2" fmla="val 0"/>
            </a:avLst>
          </a:prstGeom>
          <a:solidFill>
            <a:srgbClr val="0092B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8" name="Arrotonda angolo stesso lato rettangolo 7"/>
          <p:cNvSpPr>
            <a:spLocks noChangeArrowheads="1"/>
          </p:cNvSpPr>
          <p:nvPr userDrawn="1"/>
        </p:nvSpPr>
        <p:spPr bwMode="auto">
          <a:xfrm rot="5400000">
            <a:off x="2712243" y="-2712243"/>
            <a:ext cx="1103313" cy="6527800"/>
          </a:xfrm>
          <a:custGeom>
            <a:avLst/>
            <a:gdLst>
              <a:gd name="T0" fmla="*/ 1103313 w 1103313"/>
              <a:gd name="T1" fmla="*/ 3263900 h 6527800"/>
              <a:gd name="T2" fmla="*/ 551657 w 1103313"/>
              <a:gd name="T3" fmla="*/ 6527800 h 6527800"/>
              <a:gd name="T4" fmla="*/ 0 w 1103313"/>
              <a:gd name="T5" fmla="*/ 3263900 h 6527800"/>
              <a:gd name="T6" fmla="*/ 551657 w 1103313"/>
              <a:gd name="T7" fmla="*/ 0 h 6527800"/>
              <a:gd name="T8" fmla="*/ 0 60000 65536"/>
              <a:gd name="T9" fmla="*/ 1 60000 65536"/>
              <a:gd name="T10" fmla="*/ 2 60000 65536"/>
              <a:gd name="T11" fmla="*/ 3 60000 65536"/>
              <a:gd name="T12" fmla="*/ 53859 w 1103313"/>
              <a:gd name="T13" fmla="*/ 53859 h 6527800"/>
              <a:gd name="T14" fmla="*/ 1049454 w 1103313"/>
              <a:gd name="T15" fmla="*/ 6527800 h 65278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03313" h="6527800">
                <a:moveTo>
                  <a:pt x="183889" y="0"/>
                </a:moveTo>
                <a:lnTo>
                  <a:pt x="919424" y="0"/>
                </a:lnTo>
                <a:lnTo>
                  <a:pt x="919423" y="0"/>
                </a:lnTo>
                <a:cubicBezTo>
                  <a:pt x="1020983" y="0"/>
                  <a:pt x="1103313" y="82329"/>
                  <a:pt x="1103313" y="183889"/>
                </a:cubicBezTo>
                <a:lnTo>
                  <a:pt x="1103313" y="6527800"/>
                </a:lnTo>
                <a:lnTo>
                  <a:pt x="0" y="6527800"/>
                </a:lnTo>
                <a:lnTo>
                  <a:pt x="0" y="183889"/>
                </a:lnTo>
                <a:cubicBezTo>
                  <a:pt x="0" y="82329"/>
                  <a:pt x="82329" y="0"/>
                  <a:pt x="183888" y="0"/>
                </a:cubicBezTo>
                <a:close/>
              </a:path>
            </a:pathLst>
          </a:custGeom>
          <a:solidFill>
            <a:srgbClr val="005191"/>
          </a:solidFill>
          <a:ln w="9525">
            <a:noFill/>
            <a:miter lim="800000"/>
            <a:headEnd/>
            <a:tailEnd/>
          </a:ln>
        </p:spPr>
        <p:txBody>
          <a:bodyPr rot="10800000" vert="eaVert"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it-IT">
              <a:solidFill>
                <a:srgbClr val="005191"/>
              </a:solidFill>
              <a:latin typeface="Verdana" charset="0"/>
              <a:ea typeface="Osaka" charset="-128"/>
              <a:cs typeface="Osaka" charset="-128"/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543050"/>
            <a:ext cx="8382000" cy="493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pic>
        <p:nvPicPr>
          <p:cNvPr id="1029" name="marchio.jpg" descr="/CLIENTI ***/Edotto/edotto ppt/marchio.jpg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7319963" y="133350"/>
            <a:ext cx="1443037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3063" y="123825"/>
            <a:ext cx="5989637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21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stile</a:t>
            </a:r>
          </a:p>
        </p:txBody>
      </p:sp>
      <p:sp>
        <p:nvSpPr>
          <p:cNvPr id="1050" name="Text Box 26"/>
          <p:cNvSpPr txBox="1">
            <a:spLocks noChangeArrowheads="1"/>
          </p:cNvSpPr>
          <p:nvPr/>
        </p:nvSpPr>
        <p:spPr bwMode="auto">
          <a:xfrm>
            <a:off x="8786813" y="6502400"/>
            <a:ext cx="261937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fld id="{9B8F67F3-BFF7-42B8-AC13-426DA223EF0E}" type="slidenum">
              <a:rPr lang="it-IT" sz="1400">
                <a:solidFill>
                  <a:srgbClr val="005191"/>
                </a:solidFill>
                <a:latin typeface="Arial" charset="0"/>
                <a:ea typeface="ヒラギノ角ゴ Pro W3" charset="-128"/>
                <a:cs typeface="ヒラギノ角ゴ Pro W3" charset="-128"/>
              </a:rPr>
              <a:pPr eaLnBrk="0" hangingPunct="0">
                <a:defRPr/>
              </a:pPr>
              <a:t>‹N›</a:t>
            </a:fld>
            <a:endParaRPr lang="it-IT" sz="1400">
              <a:solidFill>
                <a:srgbClr val="005191"/>
              </a:solidFill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51" r:id="rId12"/>
    <p:sldLayoutId id="2147483663" r:id="rId13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bg1"/>
          </a:solidFill>
          <a:latin typeface="Georgia"/>
          <a:ea typeface="+mj-ea"/>
          <a:cs typeface="Osaka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bg1"/>
          </a:solidFill>
          <a:latin typeface="Georgia" charset="0"/>
          <a:ea typeface="Osaka" charset="-128"/>
          <a:cs typeface="Osaka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bg1"/>
          </a:solidFill>
          <a:latin typeface="Georgia" charset="0"/>
          <a:ea typeface="Osaka" charset="-128"/>
          <a:cs typeface="Osaka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bg1"/>
          </a:solidFill>
          <a:latin typeface="Georgia" charset="0"/>
          <a:ea typeface="Osaka" charset="-128"/>
          <a:cs typeface="Osaka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bg1"/>
          </a:solidFill>
          <a:latin typeface="Georgia" charset="0"/>
          <a:ea typeface="Osaka" charset="-128"/>
          <a:cs typeface="Osaka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636363"/>
          </a:solidFill>
          <a:latin typeface="Verdana" charset="0"/>
          <a:ea typeface="Osaka" charset="-128"/>
          <a:cs typeface="Osaka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636363"/>
          </a:solidFill>
          <a:latin typeface="Verdana" charset="0"/>
          <a:ea typeface="Osaka" charset="-128"/>
          <a:cs typeface="Osaka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636363"/>
          </a:solidFill>
          <a:latin typeface="Verdana" charset="0"/>
          <a:ea typeface="Osaka" charset="-128"/>
          <a:cs typeface="Osaka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636363"/>
          </a:solidFill>
          <a:latin typeface="Verdana" charset="0"/>
          <a:ea typeface="Osaka" charset="-128"/>
          <a:cs typeface="Osaka" charset="-128"/>
        </a:defRPr>
      </a:lvl9pPr>
    </p:titleStyle>
    <p:bodyStyle>
      <a:lvl1pPr marL="265113" indent="-265113" algn="l" rtl="0" eaLnBrk="0" fontAlgn="base" hangingPunct="0">
        <a:lnSpc>
          <a:spcPts val="2700"/>
        </a:lnSpc>
        <a:spcBef>
          <a:spcPct val="20000"/>
        </a:spcBef>
        <a:spcAft>
          <a:spcPct val="0"/>
        </a:spcAft>
        <a:buClr>
          <a:srgbClr val="E36523"/>
        </a:buClr>
        <a:buFont typeface="Arial" pitchFamily="5" charset="0"/>
        <a:buChar char="•"/>
        <a:tabLst>
          <a:tab pos="85725" algn="l"/>
        </a:tabLst>
        <a:defRPr sz="2000">
          <a:solidFill>
            <a:srgbClr val="005191"/>
          </a:solidFill>
          <a:latin typeface="Arial"/>
          <a:ea typeface="+mn-ea"/>
          <a:cs typeface="Osaka" charset="-128"/>
        </a:defRPr>
      </a:lvl1pPr>
      <a:lvl2pPr marL="447675" indent="-176213" algn="l" rtl="0" eaLnBrk="0" fontAlgn="base" hangingPunct="0">
        <a:lnSpc>
          <a:spcPts val="2700"/>
        </a:lnSpc>
        <a:spcBef>
          <a:spcPct val="20000"/>
        </a:spcBef>
        <a:spcAft>
          <a:spcPct val="0"/>
        </a:spcAft>
        <a:buClr>
          <a:srgbClr val="E36523"/>
        </a:buClr>
        <a:buFont typeface="Arial" pitchFamily="5" charset="0"/>
        <a:buChar char="•"/>
        <a:tabLst>
          <a:tab pos="85725" algn="l"/>
        </a:tabLst>
        <a:defRPr>
          <a:solidFill>
            <a:srgbClr val="005191"/>
          </a:solidFill>
          <a:latin typeface="Arial"/>
          <a:ea typeface="+mn-ea"/>
          <a:cs typeface="Osaka" charset="-128"/>
        </a:defRPr>
      </a:lvl2pPr>
      <a:lvl3pPr marL="722313" indent="-266700" algn="l" defTabSz="719138" rtl="0" eaLnBrk="0" fontAlgn="base" hangingPunct="0">
        <a:lnSpc>
          <a:spcPts val="2700"/>
        </a:lnSpc>
        <a:spcBef>
          <a:spcPct val="20000"/>
        </a:spcBef>
        <a:spcAft>
          <a:spcPct val="0"/>
        </a:spcAft>
        <a:buClr>
          <a:srgbClr val="E36523"/>
        </a:buClr>
        <a:buFont typeface="Verdana" pitchFamily="5" charset="0"/>
        <a:buAutoNum type="arabicPeriod"/>
        <a:tabLst>
          <a:tab pos="85725" algn="l"/>
        </a:tabLst>
        <a:defRPr sz="1600">
          <a:solidFill>
            <a:srgbClr val="005191"/>
          </a:solidFill>
          <a:latin typeface="Arial"/>
          <a:ea typeface="+mn-ea"/>
          <a:cs typeface="Osaka" charset="-128"/>
        </a:defRPr>
      </a:lvl3pPr>
      <a:lvl4pPr marL="1165225" indent="-319088" algn="l" rtl="0" eaLnBrk="0" fontAlgn="base" hangingPunct="0">
        <a:lnSpc>
          <a:spcPts val="2700"/>
        </a:lnSpc>
        <a:spcBef>
          <a:spcPct val="20000"/>
        </a:spcBef>
        <a:spcAft>
          <a:spcPct val="0"/>
        </a:spcAft>
        <a:tabLst>
          <a:tab pos="85725" algn="l"/>
        </a:tabLst>
        <a:defRPr sz="2000">
          <a:solidFill>
            <a:srgbClr val="005191"/>
          </a:solidFill>
          <a:latin typeface="Arial"/>
          <a:ea typeface="+mn-ea"/>
          <a:cs typeface="Osaka" charset="-128"/>
        </a:defRPr>
      </a:lvl4pPr>
      <a:lvl5pPr marL="1252538" indent="-228600" algn="l" rtl="0" eaLnBrk="0" fontAlgn="base" hangingPunct="0">
        <a:lnSpc>
          <a:spcPts val="2700"/>
        </a:lnSpc>
        <a:spcBef>
          <a:spcPct val="20000"/>
        </a:spcBef>
        <a:spcAft>
          <a:spcPct val="0"/>
        </a:spcAft>
        <a:tabLst>
          <a:tab pos="85725" algn="l"/>
        </a:tabLst>
        <a:defRPr sz="2000">
          <a:solidFill>
            <a:srgbClr val="005191"/>
          </a:solidFill>
          <a:latin typeface="Arial"/>
          <a:ea typeface="+mn-ea"/>
          <a:cs typeface="Osaka" charset="-128"/>
        </a:defRPr>
      </a:lvl5pPr>
      <a:lvl6pPr marL="2438400" indent="-228600" algn="l" rtl="0" fontAlgn="base">
        <a:spcBef>
          <a:spcPct val="20000"/>
        </a:spcBef>
        <a:spcAft>
          <a:spcPct val="0"/>
        </a:spcAft>
        <a:defRPr sz="2000">
          <a:solidFill>
            <a:srgbClr val="636363"/>
          </a:solidFill>
          <a:latin typeface="+mn-lt"/>
          <a:ea typeface="+mn-ea"/>
          <a:cs typeface="+mn-cs"/>
        </a:defRPr>
      </a:lvl6pPr>
      <a:lvl7pPr marL="2895600" indent="-228600" algn="l" rtl="0" fontAlgn="base">
        <a:spcBef>
          <a:spcPct val="20000"/>
        </a:spcBef>
        <a:spcAft>
          <a:spcPct val="0"/>
        </a:spcAft>
        <a:defRPr sz="2000">
          <a:solidFill>
            <a:srgbClr val="636363"/>
          </a:solidFill>
          <a:latin typeface="+mn-lt"/>
          <a:ea typeface="+mn-ea"/>
          <a:cs typeface="+mn-cs"/>
        </a:defRPr>
      </a:lvl7pPr>
      <a:lvl8pPr marL="3352800" indent="-228600" algn="l" rtl="0" fontAlgn="base">
        <a:spcBef>
          <a:spcPct val="20000"/>
        </a:spcBef>
        <a:spcAft>
          <a:spcPct val="0"/>
        </a:spcAft>
        <a:defRPr sz="2000">
          <a:solidFill>
            <a:srgbClr val="636363"/>
          </a:solidFill>
          <a:latin typeface="+mn-lt"/>
          <a:ea typeface="+mn-ea"/>
          <a:cs typeface="+mn-cs"/>
        </a:defRPr>
      </a:lvl8pPr>
      <a:lvl9pPr marL="3810000" indent="-228600" algn="l" rtl="0" fontAlgn="base">
        <a:spcBef>
          <a:spcPct val="20000"/>
        </a:spcBef>
        <a:spcAft>
          <a:spcPct val="0"/>
        </a:spcAft>
        <a:defRPr sz="2000">
          <a:solidFill>
            <a:srgbClr val="636363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sistema di assistenza agli utenti:</a:t>
            </a:r>
            <a:br>
              <a:rPr lang="it-IT" dirty="0" smtClean="0"/>
            </a:br>
            <a:r>
              <a:rPr lang="it-IT" i="1" dirty="0" smtClean="0">
                <a:solidFill>
                  <a:srgbClr val="00FFFF"/>
                </a:solidFill>
              </a:rPr>
              <a:t>i recapiti dei servizi di help desk</a:t>
            </a:r>
            <a:endParaRPr lang="it-IT" dirty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160990"/>
              </p:ext>
            </p:extLst>
          </p:nvPr>
        </p:nvGraphicFramePr>
        <p:xfrm>
          <a:off x="143948" y="1473199"/>
          <a:ext cx="8846233" cy="5265752"/>
        </p:xfrm>
        <a:graphic>
          <a:graphicData uri="http://schemas.openxmlformats.org/drawingml/2006/table">
            <a:tbl>
              <a:tblPr firstRow="1" bandCol="1">
                <a:effectLst/>
                <a:tableStyleId>{5C22544A-7EE6-4342-B048-85BDC9FD1C3A}</a:tableStyleId>
              </a:tblPr>
              <a:tblGrid>
                <a:gridCol w="1277033"/>
                <a:gridCol w="2641600"/>
                <a:gridCol w="1330960"/>
                <a:gridCol w="1295400"/>
                <a:gridCol w="2301240"/>
              </a:tblGrid>
              <a:tr h="42515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Assessorato</a:t>
                      </a:r>
                      <a:r>
                        <a:rPr lang="it-IT" sz="1400" b="1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alle Politiche della Salute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51414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Innova Puglia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(postazioni di lavoro, reti, </a:t>
                      </a:r>
                      <a:r>
                        <a:rPr lang="it-IT" sz="1400" b="1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office automation, protocollo, altri software di base, etc..)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7324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dirty="0" smtClean="0"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7552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- Venerdì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08:30 – 12:30  /  14:00 – 17:00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Sabato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=====</a:t>
                      </a:r>
                      <a:endParaRPr lang="it-IT" sz="14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080</a:t>
                      </a:r>
                      <a:r>
                        <a:rPr lang="it-IT" sz="14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4670800</a:t>
                      </a:r>
                      <a:endParaRPr lang="it-IT" sz="14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080 4670327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300" b="0" dirty="0" smtClean="0">
                          <a:latin typeface="Arial Narrow" pitchFamily="34" charset="0"/>
                        </a:rPr>
                        <a:t>helpdesk.regione@innova.puglia.it</a:t>
                      </a:r>
                      <a:endParaRPr lang="it-IT" sz="13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=====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435596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Centro Servizi Edotto APS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15224">
                <a:tc>
                  <a:txBody>
                    <a:bodyPr/>
                    <a:lstStyle/>
                    <a:p>
                      <a:pPr algn="ctr"/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 / </a:t>
                      </a:r>
                      <a:r>
                        <a:rPr lang="it-IT" sz="1400" b="1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Segr.Telef</a:t>
                      </a: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9016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- Venerdì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08:00 – 18:00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080 5403597</a:t>
                      </a:r>
                    </a:p>
                    <a:p>
                      <a:pPr algn="ctr"/>
                      <a:r>
                        <a:rPr lang="it-IT" sz="1400" b="0" dirty="0" err="1" smtClean="0">
                          <a:latin typeface="Arial Narrow" pitchFamily="34" charset="0"/>
                        </a:rPr>
                        <a:t>Int</a:t>
                      </a:r>
                      <a:r>
                        <a:rPr lang="it-IT" sz="1400" b="0" dirty="0" smtClean="0">
                          <a:latin typeface="Arial Narrow" pitchFamily="34" charset="0"/>
                        </a:rPr>
                        <a:t>. 3597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080 5403130</a:t>
                      </a:r>
                    </a:p>
                    <a:p>
                      <a:pPr algn="ctr"/>
                      <a:r>
                        <a:rPr lang="it-IT" sz="1400" b="0" dirty="0" err="1" smtClean="0">
                          <a:latin typeface="Arial Narrow" pitchFamily="34" charset="0"/>
                        </a:rPr>
                        <a:t>Int</a:t>
                      </a:r>
                      <a:r>
                        <a:rPr lang="it-IT" sz="1400" b="0" dirty="0" smtClean="0">
                          <a:latin typeface="Arial Narrow" pitchFamily="34" charset="0"/>
                        </a:rPr>
                        <a:t>. 3130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latin typeface="Arial Narrow" pitchFamily="34" charset="0"/>
                        </a:rPr>
                        <a:t>hd.edottoaps@exprivia.it</a:t>
                      </a:r>
                      <a:endParaRPr lang="it-IT" sz="1400" b="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 unico</a:t>
                      </a:r>
                    </a:p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del sabato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Sabato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08:00 – 13:00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958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sistema di assistenza agli utenti:</a:t>
            </a:r>
            <a:br>
              <a:rPr lang="it-IT" dirty="0" smtClean="0"/>
            </a:br>
            <a:r>
              <a:rPr lang="it-IT" i="1" dirty="0" smtClean="0">
                <a:solidFill>
                  <a:srgbClr val="00FFFF"/>
                </a:solidFill>
              </a:rPr>
              <a:t>i recapiti dei servizi di help desk</a:t>
            </a:r>
            <a:endParaRPr lang="it-IT" dirty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349488"/>
              </p:ext>
            </p:extLst>
          </p:nvPr>
        </p:nvGraphicFramePr>
        <p:xfrm>
          <a:off x="143948" y="1473199"/>
          <a:ext cx="8846233" cy="5258424"/>
        </p:xfrm>
        <a:graphic>
          <a:graphicData uri="http://schemas.openxmlformats.org/drawingml/2006/table">
            <a:tbl>
              <a:tblPr firstRow="1" bandCol="1">
                <a:effectLst/>
                <a:tableStyleId>{5C22544A-7EE6-4342-B048-85BDC9FD1C3A}</a:tableStyleId>
              </a:tblPr>
              <a:tblGrid>
                <a:gridCol w="1277033"/>
                <a:gridCol w="2033419"/>
                <a:gridCol w="608181"/>
                <a:gridCol w="1330960"/>
                <a:gridCol w="1295400"/>
                <a:gridCol w="2301240"/>
              </a:tblGrid>
              <a:tr h="425151">
                <a:tc gridSpan="6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ASL LE *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514141">
                <a:tc gridSpan="6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Struttura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(postazioni di lavoro, reti, </a:t>
                      </a:r>
                      <a:r>
                        <a:rPr lang="it-IT" sz="1400" b="1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office automation, protocollo, altri software di base, etc..)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7324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dirty="0" smtClean="0"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7552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spc="-6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Lunedì,</a:t>
                      </a:r>
                      <a:r>
                        <a:rPr lang="es-ES" sz="1400" spc="-6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Mercoledì,</a:t>
                      </a:r>
                      <a:r>
                        <a:rPr lang="es-ES" sz="1400" spc="-6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Venerdì: </a:t>
                      </a:r>
                      <a:r>
                        <a:rPr lang="it-IT" sz="1400" b="0" spc="-6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07:30 – 18:00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Martedì e Giovedì: </a:t>
                      </a: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07:30 – 18:30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Sabato: 07:30</a:t>
                      </a:r>
                      <a:r>
                        <a:rPr lang="it-IT" sz="14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– 13:30</a:t>
                      </a:r>
                      <a:endParaRPr lang="es-ES" sz="14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0832 215781</a:t>
                      </a:r>
                    </a:p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0832 215913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0832 215915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400" b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ced.supporto@ausl.le.it</a:t>
                      </a:r>
                      <a:endParaRPr lang="it-IT" sz="14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Sabato, 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=====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435596">
                <a:tc gridSpan="6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Centro Servizi Edotto ASL LE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15224">
                <a:tc>
                  <a:txBody>
                    <a:bodyPr/>
                    <a:lstStyle/>
                    <a:p>
                      <a:pPr algn="ctr"/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 / </a:t>
                      </a:r>
                      <a:r>
                        <a:rPr lang="it-IT" sz="1400" b="1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Segr.Telef</a:t>
                      </a: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9016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- Venerdì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07:00 – 18:00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it-IT" sz="1400" b="0" spc="0" baseline="0" smtClean="0">
                          <a:latin typeface="Arial Narrow" pitchFamily="34" charset="0"/>
                        </a:rPr>
                        <a:t>0832 226199</a:t>
                      </a:r>
                      <a:endParaRPr lang="it-IT" sz="1400" b="0" spc="0" baseline="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400" b="0" spc="0" baseline="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0832 226077</a:t>
                      </a:r>
                    </a:p>
                    <a:p>
                      <a:pPr algn="ctr"/>
                      <a:r>
                        <a:rPr lang="it-IT" sz="1400" b="0" dirty="0" err="1" smtClean="0">
                          <a:latin typeface="Arial Narrow" pitchFamily="34" charset="0"/>
                        </a:rPr>
                        <a:t>Int</a:t>
                      </a:r>
                      <a:r>
                        <a:rPr lang="it-IT" sz="1400" b="0" dirty="0" smtClean="0">
                          <a:latin typeface="Arial Narrow" pitchFamily="34" charset="0"/>
                        </a:rPr>
                        <a:t>. 78077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latin typeface="Arial Narrow" pitchFamily="34" charset="0"/>
                        </a:rPr>
                        <a:t>hd.edottoaslle@exprivia.it</a:t>
                      </a:r>
                      <a:endParaRPr lang="it-IT" sz="1400" b="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 unico</a:t>
                      </a:r>
                    </a:p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del sabato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Sabato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08:00 – 13:00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400" b="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400" b="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68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sistema di assistenza agli utenti:</a:t>
            </a:r>
            <a:br>
              <a:rPr lang="it-IT" dirty="0" smtClean="0"/>
            </a:br>
            <a:r>
              <a:rPr lang="it-IT" i="1" dirty="0" smtClean="0">
                <a:solidFill>
                  <a:srgbClr val="00FFFF"/>
                </a:solidFill>
              </a:rPr>
              <a:t>i recapiti dei servizi di help desk</a:t>
            </a:r>
            <a:endParaRPr lang="it-IT" dirty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530087"/>
              </p:ext>
            </p:extLst>
          </p:nvPr>
        </p:nvGraphicFramePr>
        <p:xfrm>
          <a:off x="143948" y="1473199"/>
          <a:ext cx="8846233" cy="5265752"/>
        </p:xfrm>
        <a:graphic>
          <a:graphicData uri="http://schemas.openxmlformats.org/drawingml/2006/table">
            <a:tbl>
              <a:tblPr firstRow="1" bandCol="1">
                <a:effectLst/>
                <a:tableStyleId>{5C22544A-7EE6-4342-B048-85BDC9FD1C3A}</a:tableStyleId>
              </a:tblPr>
              <a:tblGrid>
                <a:gridCol w="1277033"/>
                <a:gridCol w="2641600"/>
                <a:gridCol w="1330960"/>
                <a:gridCol w="1295400"/>
                <a:gridCol w="2301240"/>
              </a:tblGrid>
              <a:tr h="42515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ASL TA *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51414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Struttura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(postazioni di lavoro, reti, </a:t>
                      </a:r>
                      <a:r>
                        <a:rPr lang="it-IT" sz="1400" b="1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office automation, protocollo, altri software di base, etc..)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7324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dirty="0" smtClean="0"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7552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- Venerdì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08:00 – 18:00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Sabato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08:00 – 14:00</a:t>
                      </a:r>
                      <a:endParaRPr lang="es-ES" sz="14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099 7786758</a:t>
                      </a:r>
                    </a:p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099 7786762</a:t>
                      </a:r>
                    </a:p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099 7786896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099 7786708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400" b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helpdesk@asl.taranto.it</a:t>
                      </a:r>
                      <a:endParaRPr lang="it-IT" sz="14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366 2506842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435596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Centro Servizi Edotto ASL TA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15224">
                <a:tc>
                  <a:txBody>
                    <a:bodyPr/>
                    <a:lstStyle/>
                    <a:p>
                      <a:pPr algn="ctr"/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 / </a:t>
                      </a:r>
                      <a:r>
                        <a:rPr lang="it-IT" sz="1400" b="1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Segr.Telef</a:t>
                      </a: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9016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- Venerdì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07:00 – 18:00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099 7786777</a:t>
                      </a:r>
                    </a:p>
                    <a:p>
                      <a:pPr algn="ctr"/>
                      <a:r>
                        <a:rPr lang="it-IT" sz="1400" b="0" dirty="0" err="1" smtClean="0">
                          <a:latin typeface="Arial Narrow" pitchFamily="34" charset="0"/>
                        </a:rPr>
                        <a:t>Int</a:t>
                      </a:r>
                      <a:r>
                        <a:rPr lang="it-IT" sz="1400" b="0" dirty="0" smtClean="0">
                          <a:latin typeface="Arial Narrow" pitchFamily="34" charset="0"/>
                        </a:rPr>
                        <a:t>. 1777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099 7786006</a:t>
                      </a:r>
                    </a:p>
                    <a:p>
                      <a:pPr algn="ctr"/>
                      <a:r>
                        <a:rPr lang="it-IT" sz="1400" b="0" dirty="0" err="1" smtClean="0">
                          <a:latin typeface="Arial Narrow" pitchFamily="34" charset="0"/>
                        </a:rPr>
                        <a:t>Int</a:t>
                      </a:r>
                      <a:r>
                        <a:rPr lang="it-IT" sz="1400" b="0" dirty="0" smtClean="0">
                          <a:latin typeface="Arial Narrow" pitchFamily="34" charset="0"/>
                        </a:rPr>
                        <a:t>. 1006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smtClean="0">
                          <a:latin typeface="Arial Narrow" pitchFamily="34" charset="0"/>
                        </a:rPr>
                        <a:t>hd.edottoaslta@exprivia.it</a:t>
                      </a:r>
                      <a:endParaRPr lang="it-IT" sz="1400" b="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 unico</a:t>
                      </a:r>
                    </a:p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del sabato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Sabato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08:00 – 13:00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2505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sistema di assistenza agli utenti:</a:t>
            </a:r>
            <a:br>
              <a:rPr lang="it-IT" dirty="0" smtClean="0"/>
            </a:br>
            <a:r>
              <a:rPr lang="it-IT" i="1" dirty="0" smtClean="0">
                <a:solidFill>
                  <a:srgbClr val="00FFFF"/>
                </a:solidFill>
              </a:rPr>
              <a:t>i recapiti dei servizi di help desk</a:t>
            </a:r>
            <a:endParaRPr lang="it-IT" dirty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577708"/>
              </p:ext>
            </p:extLst>
          </p:nvPr>
        </p:nvGraphicFramePr>
        <p:xfrm>
          <a:off x="143948" y="1473199"/>
          <a:ext cx="8846233" cy="5265752"/>
        </p:xfrm>
        <a:graphic>
          <a:graphicData uri="http://schemas.openxmlformats.org/drawingml/2006/table">
            <a:tbl>
              <a:tblPr firstRow="1" bandCol="1">
                <a:effectLst/>
                <a:tableStyleId>{5C22544A-7EE6-4342-B048-85BDC9FD1C3A}</a:tableStyleId>
              </a:tblPr>
              <a:tblGrid>
                <a:gridCol w="1277033"/>
                <a:gridCol w="2641600"/>
                <a:gridCol w="1330960"/>
                <a:gridCol w="1295400"/>
                <a:gridCol w="2301240"/>
              </a:tblGrid>
              <a:tr h="42515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ASL BA *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51414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Struttura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(postazioni di lavoro, reti, </a:t>
                      </a:r>
                      <a:r>
                        <a:rPr lang="it-IT" sz="1400" b="1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office automation, protocollo, altri software di base, etc..)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7324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dirty="0" smtClean="0"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7552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- Venerdì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07:00 – 18:00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Sabato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08:00 – 13:00</a:t>
                      </a:r>
                      <a:endParaRPr lang="es-ES" sz="14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080 5842900</a:t>
                      </a:r>
                    </a:p>
                    <a:p>
                      <a:pPr algn="ctr"/>
                      <a:r>
                        <a:rPr lang="it-IT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Int</a:t>
                      </a: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 2900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080 5842955</a:t>
                      </a:r>
                    </a:p>
                    <a:p>
                      <a:pPr algn="ctr"/>
                      <a:r>
                        <a:rPr lang="it-IT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Int</a:t>
                      </a: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 2955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hd0.edotto@asl.ba.it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=====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435596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Centro Servizi Edotto ASL BA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15224">
                <a:tc>
                  <a:txBody>
                    <a:bodyPr/>
                    <a:lstStyle/>
                    <a:p>
                      <a:pPr algn="ctr"/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 / </a:t>
                      </a:r>
                      <a:r>
                        <a:rPr lang="it-IT" sz="1400" b="1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Segr.Telef</a:t>
                      </a: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9016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- Venerdì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07:00 – 18:00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080 5842910</a:t>
                      </a:r>
                    </a:p>
                    <a:p>
                      <a:pPr algn="ctr"/>
                      <a:r>
                        <a:rPr lang="it-IT" sz="1400" b="0" dirty="0" err="1" smtClean="0">
                          <a:latin typeface="Arial Narrow" pitchFamily="34" charset="0"/>
                        </a:rPr>
                        <a:t>Int</a:t>
                      </a:r>
                      <a:r>
                        <a:rPr lang="it-IT" sz="1400" b="0" dirty="0" smtClean="0">
                          <a:latin typeface="Arial Narrow" pitchFamily="34" charset="0"/>
                        </a:rPr>
                        <a:t>. 2910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080 5842955</a:t>
                      </a:r>
                    </a:p>
                    <a:p>
                      <a:pPr algn="ctr"/>
                      <a:r>
                        <a:rPr lang="it-IT" sz="1400" b="0" dirty="0" err="1" smtClean="0">
                          <a:latin typeface="Arial Narrow" pitchFamily="34" charset="0"/>
                        </a:rPr>
                        <a:t>Int</a:t>
                      </a:r>
                      <a:r>
                        <a:rPr lang="it-IT" sz="1400" b="0" dirty="0" smtClean="0">
                          <a:latin typeface="Arial Narrow" pitchFamily="34" charset="0"/>
                        </a:rPr>
                        <a:t>. 2955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latin typeface="Arial Narrow" pitchFamily="34" charset="0"/>
                        </a:rPr>
                        <a:t>hd.edottoaslba@exprivia.it</a:t>
                      </a:r>
                      <a:endParaRPr lang="it-IT" sz="1400" b="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 unico</a:t>
                      </a:r>
                    </a:p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del sabato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Sabato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08:00 – 13:00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850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sistema di assistenza agli utenti:</a:t>
            </a:r>
            <a:br>
              <a:rPr lang="it-IT" dirty="0" smtClean="0"/>
            </a:br>
            <a:r>
              <a:rPr lang="it-IT" i="1" dirty="0" smtClean="0">
                <a:solidFill>
                  <a:srgbClr val="00FFFF"/>
                </a:solidFill>
              </a:rPr>
              <a:t>i recapiti dei servizi di help desk</a:t>
            </a:r>
            <a:endParaRPr lang="it-IT" dirty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902400"/>
              </p:ext>
            </p:extLst>
          </p:nvPr>
        </p:nvGraphicFramePr>
        <p:xfrm>
          <a:off x="143948" y="1473199"/>
          <a:ext cx="8846233" cy="5258424"/>
        </p:xfrm>
        <a:graphic>
          <a:graphicData uri="http://schemas.openxmlformats.org/drawingml/2006/table">
            <a:tbl>
              <a:tblPr firstRow="1" bandCol="1">
                <a:effectLst/>
                <a:tableStyleId>{5C22544A-7EE6-4342-B048-85BDC9FD1C3A}</a:tableStyleId>
              </a:tblPr>
              <a:tblGrid>
                <a:gridCol w="1277033"/>
                <a:gridCol w="2641600"/>
                <a:gridCol w="1330960"/>
                <a:gridCol w="1295400"/>
                <a:gridCol w="2301240"/>
              </a:tblGrid>
              <a:tr h="42515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Azienda</a:t>
                      </a:r>
                      <a:r>
                        <a:rPr lang="it-IT" sz="1400" b="1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Ospedaliera Universitaria «Policlinico» *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51414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Struttura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(postazioni di lavoro, reti, </a:t>
                      </a:r>
                      <a:r>
                        <a:rPr lang="it-IT" sz="1400" b="1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office automation, protocollo, altri software di base, etc..)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7324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dirty="0" smtClean="0"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7552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– Venerdì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=====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=====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2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=====</a:t>
                      </a:r>
                      <a:endParaRPr lang="it-IT" sz="13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Sabato, 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=====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435596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Centro Servizi Edotto ASL BA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15224">
                <a:tc>
                  <a:txBody>
                    <a:bodyPr/>
                    <a:lstStyle/>
                    <a:p>
                      <a:pPr algn="ctr"/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 / </a:t>
                      </a:r>
                      <a:r>
                        <a:rPr lang="it-IT" sz="1400" b="1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Segr.Telef</a:t>
                      </a: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9016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- Venerdì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07:00 – 18:00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080 5842180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080 5842945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latin typeface="Arial Narrow" pitchFamily="34" charset="0"/>
                        </a:rPr>
                        <a:t>hd.edottoaslba@exprivia.it</a:t>
                      </a:r>
                      <a:endParaRPr lang="it-IT" sz="1400" b="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 unico</a:t>
                      </a:r>
                    </a:p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del sabato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Sabato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08:00 – 13:00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271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sistema di assistenza agli utenti:</a:t>
            </a:r>
            <a:br>
              <a:rPr lang="it-IT" dirty="0" smtClean="0"/>
            </a:br>
            <a:r>
              <a:rPr lang="it-IT" i="1" dirty="0" smtClean="0">
                <a:solidFill>
                  <a:srgbClr val="00FFFF"/>
                </a:solidFill>
              </a:rPr>
              <a:t>i recapiti dei servizi di help desk</a:t>
            </a:r>
            <a:endParaRPr lang="it-IT" dirty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801980"/>
              </p:ext>
            </p:extLst>
          </p:nvPr>
        </p:nvGraphicFramePr>
        <p:xfrm>
          <a:off x="143948" y="1473199"/>
          <a:ext cx="8846233" cy="5258424"/>
        </p:xfrm>
        <a:graphic>
          <a:graphicData uri="http://schemas.openxmlformats.org/drawingml/2006/table">
            <a:tbl>
              <a:tblPr firstRow="1" bandCol="1">
                <a:effectLst/>
                <a:tableStyleId>{5C22544A-7EE6-4342-B048-85BDC9FD1C3A}</a:tableStyleId>
              </a:tblPr>
              <a:tblGrid>
                <a:gridCol w="1277033"/>
                <a:gridCol w="2641600"/>
                <a:gridCol w="1330960"/>
                <a:gridCol w="1295400"/>
                <a:gridCol w="2301240"/>
              </a:tblGrid>
              <a:tr h="42515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IRCCS «Giovanni Paolo II»</a:t>
                      </a:r>
                      <a:r>
                        <a:rPr lang="it-IT" sz="1400" b="1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*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51414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Struttura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(postazioni di lavoro, reti, </a:t>
                      </a:r>
                      <a:r>
                        <a:rPr lang="it-IT" sz="1400" b="1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office automation, protocollo, altri software di base, etc..)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7324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dirty="0" smtClean="0"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7552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– Venerdì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=====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=====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2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=====</a:t>
                      </a:r>
                      <a:endParaRPr lang="it-IT" sz="13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Sabato, 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=====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435596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Centro Servizi Edotto ASL BA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15224">
                <a:tc>
                  <a:txBody>
                    <a:bodyPr/>
                    <a:lstStyle/>
                    <a:p>
                      <a:pPr algn="ctr"/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 / </a:t>
                      </a:r>
                      <a:r>
                        <a:rPr lang="it-IT" sz="1400" b="1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Segr.Telef</a:t>
                      </a: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9016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- Venerdì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07:00 – 18:00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080 5842180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080 5842945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latin typeface="Arial Narrow" pitchFamily="34" charset="0"/>
                        </a:rPr>
                        <a:t>hd.edottoaslba@exprivia.it</a:t>
                      </a:r>
                      <a:endParaRPr lang="it-IT" sz="1400" b="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 unico</a:t>
                      </a:r>
                    </a:p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del sabato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Sabato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08:00 – 13:00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171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sistema di assistenza agli utenti:</a:t>
            </a:r>
            <a:br>
              <a:rPr lang="it-IT" dirty="0" smtClean="0"/>
            </a:br>
            <a:r>
              <a:rPr lang="it-IT" i="1" dirty="0" smtClean="0">
                <a:solidFill>
                  <a:srgbClr val="00FFFF"/>
                </a:solidFill>
              </a:rPr>
              <a:t>i recapiti dei servizi di help desk</a:t>
            </a:r>
            <a:endParaRPr lang="it-IT" dirty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559826"/>
              </p:ext>
            </p:extLst>
          </p:nvPr>
        </p:nvGraphicFramePr>
        <p:xfrm>
          <a:off x="143948" y="1473199"/>
          <a:ext cx="8846233" cy="5265752"/>
        </p:xfrm>
        <a:graphic>
          <a:graphicData uri="http://schemas.openxmlformats.org/drawingml/2006/table">
            <a:tbl>
              <a:tblPr firstRow="1" bandCol="1">
                <a:effectLst/>
                <a:tableStyleId>{5C22544A-7EE6-4342-B048-85BDC9FD1C3A}</a:tableStyleId>
              </a:tblPr>
              <a:tblGrid>
                <a:gridCol w="1277033"/>
                <a:gridCol w="2641600"/>
                <a:gridCol w="1330960"/>
                <a:gridCol w="1295400"/>
                <a:gridCol w="2301240"/>
              </a:tblGrid>
              <a:tr h="42515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IRCCS «De </a:t>
                      </a:r>
                      <a:r>
                        <a:rPr lang="it-IT" sz="1400" b="1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Bellis</a:t>
                      </a: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»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51414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Struttura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(postazioni di lavoro, reti, </a:t>
                      </a:r>
                      <a:r>
                        <a:rPr lang="it-IT" sz="1400" b="1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office automation, protocollo, altri software di base, etc..)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7324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dirty="0" smtClean="0"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7552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- Venerdì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080 4994683</a:t>
                      </a:r>
                    </a:p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080 4994681</a:t>
                      </a:r>
                    </a:p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080 4994682</a:t>
                      </a:r>
                    </a:p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080 4994133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080 4994684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3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piero.longo@irccsdebellis.it</a:t>
                      </a:r>
                    </a:p>
                    <a:p>
                      <a:pPr algn="ctr"/>
                      <a:r>
                        <a:rPr lang="it-IT" sz="13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massimo.tutino@irccsdebellis.it</a:t>
                      </a:r>
                    </a:p>
                    <a:p>
                      <a:pPr algn="ctr"/>
                      <a:r>
                        <a:rPr lang="it-IT" sz="13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michele.dilorenzo@irccsdebellis.it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Sabato, 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080 4994111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435596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Centro Servizi Edotto ASL BA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15224">
                <a:tc>
                  <a:txBody>
                    <a:bodyPr/>
                    <a:lstStyle/>
                    <a:p>
                      <a:pPr algn="ctr"/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 / </a:t>
                      </a:r>
                      <a:r>
                        <a:rPr lang="it-IT" sz="1400" b="1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Segr.Telef</a:t>
                      </a: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9016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- Venerdì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07:00 – 18:00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080 5842180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080 5842945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latin typeface="Arial Narrow" pitchFamily="34" charset="0"/>
                        </a:rPr>
                        <a:t>hd.edottoaslba@exprivia.it</a:t>
                      </a:r>
                      <a:endParaRPr lang="it-IT" sz="1400" b="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 unico</a:t>
                      </a:r>
                    </a:p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del sabato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Sabato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08:00 – 13:00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800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sistema di assistenza agli utenti:</a:t>
            </a:r>
            <a:br>
              <a:rPr lang="it-IT" dirty="0" smtClean="0"/>
            </a:br>
            <a:r>
              <a:rPr lang="it-IT" i="1" dirty="0" smtClean="0">
                <a:solidFill>
                  <a:srgbClr val="00FFFF"/>
                </a:solidFill>
              </a:rPr>
              <a:t>i recapiti dei servizi di help desk</a:t>
            </a:r>
            <a:endParaRPr lang="it-IT" dirty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402140"/>
              </p:ext>
            </p:extLst>
          </p:nvPr>
        </p:nvGraphicFramePr>
        <p:xfrm>
          <a:off x="143948" y="1473199"/>
          <a:ext cx="8846233" cy="5265752"/>
        </p:xfrm>
        <a:graphic>
          <a:graphicData uri="http://schemas.openxmlformats.org/drawingml/2006/table">
            <a:tbl>
              <a:tblPr firstRow="1" bandCol="1">
                <a:effectLst/>
                <a:tableStyleId>{5C22544A-7EE6-4342-B048-85BDC9FD1C3A}</a:tableStyleId>
              </a:tblPr>
              <a:tblGrid>
                <a:gridCol w="1277033"/>
                <a:gridCol w="2641600"/>
                <a:gridCol w="1330960"/>
                <a:gridCol w="1295400"/>
                <a:gridCol w="2301240"/>
              </a:tblGrid>
              <a:tr h="42515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ASL BT *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51414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Struttura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(postazioni di lavoro, reti, </a:t>
                      </a:r>
                      <a:r>
                        <a:rPr lang="it-IT" sz="1400" b="1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office automation, protocollo, altri software di base, etc..)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7324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dirty="0" smtClean="0"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7552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- Venerdì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08:00 – 14:00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Martedì e Giovedì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15:30 – 18:00</a:t>
                      </a:r>
                      <a:endParaRPr lang="es-ES" sz="14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0883 299424</a:t>
                      </a:r>
                    </a:p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0883 299427</a:t>
                      </a:r>
                    </a:p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0883 299428</a:t>
                      </a:r>
                    </a:p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0883</a:t>
                      </a:r>
                      <a:r>
                        <a:rPr lang="it-IT" sz="14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299781</a:t>
                      </a:r>
                      <a:endParaRPr lang="it-IT" sz="14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0883 299400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ceddg@auslbatuno.it</a:t>
                      </a:r>
                    </a:p>
                    <a:p>
                      <a:pPr algn="ctr"/>
                      <a:r>
                        <a:rPr lang="it-IT" sz="1400" b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helpdesk.edotto@aslbat.it</a:t>
                      </a:r>
                      <a:endParaRPr lang="it-IT" sz="14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Sabato, 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=====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435596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Centro Servizi Edotto ASL BT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15224">
                <a:tc>
                  <a:txBody>
                    <a:bodyPr/>
                    <a:lstStyle/>
                    <a:p>
                      <a:pPr algn="ctr"/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 / </a:t>
                      </a:r>
                      <a:r>
                        <a:rPr lang="it-IT" sz="1400" b="1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Segr.Telef</a:t>
                      </a: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9016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- Venerdì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07:00 – 18:00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0883 299731</a:t>
                      </a:r>
                    </a:p>
                    <a:p>
                      <a:pPr algn="ctr"/>
                      <a:r>
                        <a:rPr lang="it-IT" sz="1400" b="0" dirty="0" err="1" smtClean="0">
                          <a:latin typeface="Arial Narrow" pitchFamily="34" charset="0"/>
                        </a:rPr>
                        <a:t>Int</a:t>
                      </a:r>
                      <a:r>
                        <a:rPr lang="it-IT" sz="1400" b="0" dirty="0" smtClean="0">
                          <a:latin typeface="Arial Narrow" pitchFamily="34" charset="0"/>
                        </a:rPr>
                        <a:t>.</a:t>
                      </a:r>
                      <a:r>
                        <a:rPr lang="it-IT" sz="1400" b="0" baseline="0" dirty="0" smtClean="0">
                          <a:latin typeface="Arial Narrow" pitchFamily="34" charset="0"/>
                        </a:rPr>
                        <a:t> 2731</a:t>
                      </a:r>
                      <a:endParaRPr lang="it-IT" sz="1400" b="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0883 299723</a:t>
                      </a:r>
                    </a:p>
                    <a:p>
                      <a:pPr algn="ctr"/>
                      <a:r>
                        <a:rPr lang="it-IT" sz="1400" b="0" dirty="0" err="1" smtClean="0">
                          <a:latin typeface="Arial Narrow" pitchFamily="34" charset="0"/>
                        </a:rPr>
                        <a:t>Int</a:t>
                      </a:r>
                      <a:r>
                        <a:rPr lang="it-IT" sz="1400" b="0" dirty="0" smtClean="0">
                          <a:latin typeface="Arial Narrow" pitchFamily="34" charset="0"/>
                        </a:rPr>
                        <a:t>. 2723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latin typeface="Arial Narrow" pitchFamily="34" charset="0"/>
                        </a:rPr>
                        <a:t>hd.edottoaslbt@exprivia.it</a:t>
                      </a:r>
                      <a:endParaRPr lang="it-IT" sz="1400" b="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 unico</a:t>
                      </a:r>
                    </a:p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del sabato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Sabato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08:00 – 13:00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20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sistema di assistenza agli utenti:</a:t>
            </a:r>
            <a:br>
              <a:rPr lang="it-IT" dirty="0" smtClean="0"/>
            </a:br>
            <a:r>
              <a:rPr lang="it-IT" i="1" dirty="0" smtClean="0">
                <a:solidFill>
                  <a:srgbClr val="00FFFF"/>
                </a:solidFill>
              </a:rPr>
              <a:t>i recapiti dei servizi di help desk</a:t>
            </a:r>
            <a:endParaRPr lang="it-IT" dirty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066785"/>
              </p:ext>
            </p:extLst>
          </p:nvPr>
        </p:nvGraphicFramePr>
        <p:xfrm>
          <a:off x="143948" y="1473199"/>
          <a:ext cx="8846233" cy="5265752"/>
        </p:xfrm>
        <a:graphic>
          <a:graphicData uri="http://schemas.openxmlformats.org/drawingml/2006/table">
            <a:tbl>
              <a:tblPr firstRow="1" bandCol="1">
                <a:effectLst/>
                <a:tableStyleId>{5C22544A-7EE6-4342-B048-85BDC9FD1C3A}</a:tableStyleId>
              </a:tblPr>
              <a:tblGrid>
                <a:gridCol w="1277033"/>
                <a:gridCol w="2641600"/>
                <a:gridCol w="1330960"/>
                <a:gridCol w="1295400"/>
                <a:gridCol w="2301240"/>
              </a:tblGrid>
              <a:tr h="42515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ASL BR *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51414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Struttura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(postazioni di lavoro, reti, </a:t>
                      </a:r>
                      <a:r>
                        <a:rPr lang="it-IT" sz="1400" b="1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office automation, protocollo, altri software di base, etc..)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7324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dirty="0" smtClean="0"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7552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- Venerdì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08:00 – 17:30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Sabato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08:00 – 12:30</a:t>
                      </a:r>
                      <a:endParaRPr lang="es-ES" sz="14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0831 510053</a:t>
                      </a:r>
                    </a:p>
                    <a:p>
                      <a:pPr algn="ctr"/>
                      <a:r>
                        <a:rPr lang="it-IT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Int</a:t>
                      </a: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 2053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02 36656390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help-desk@asl.brindisi.it</a:t>
                      </a:r>
                      <a:endParaRPr lang="it-IT" sz="14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Sabato, 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=====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435596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Centro Servizi Edotto ASL BR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15224">
                <a:tc>
                  <a:txBody>
                    <a:bodyPr/>
                    <a:lstStyle/>
                    <a:p>
                      <a:pPr algn="ctr"/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 / </a:t>
                      </a:r>
                      <a:r>
                        <a:rPr lang="it-IT" sz="1400" b="1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Segr.Telef</a:t>
                      </a: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9016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- Venerdì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07:00 – 18:00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0831 510222</a:t>
                      </a:r>
                    </a:p>
                    <a:p>
                      <a:pPr algn="ctr"/>
                      <a:r>
                        <a:rPr lang="it-IT" sz="1400" b="0" dirty="0" err="1" smtClean="0">
                          <a:latin typeface="Arial Narrow" pitchFamily="34" charset="0"/>
                        </a:rPr>
                        <a:t>Int</a:t>
                      </a:r>
                      <a:r>
                        <a:rPr lang="it-IT" sz="1400" b="0" dirty="0" smtClean="0">
                          <a:latin typeface="Arial Narrow" pitchFamily="34" charset="0"/>
                        </a:rPr>
                        <a:t>.</a:t>
                      </a:r>
                      <a:r>
                        <a:rPr lang="it-IT" sz="1400" b="0" baseline="0" dirty="0" smtClean="0">
                          <a:latin typeface="Arial Narrow" pitchFamily="34" charset="0"/>
                        </a:rPr>
                        <a:t> 2222</a:t>
                      </a:r>
                      <a:endParaRPr lang="it-IT" sz="1400" b="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0831 510010</a:t>
                      </a:r>
                    </a:p>
                    <a:p>
                      <a:pPr algn="ctr"/>
                      <a:r>
                        <a:rPr lang="it-IT" sz="1400" b="0" dirty="0" err="1" smtClean="0">
                          <a:latin typeface="Arial Narrow" pitchFamily="34" charset="0"/>
                        </a:rPr>
                        <a:t>Int</a:t>
                      </a:r>
                      <a:r>
                        <a:rPr lang="it-IT" sz="1400" b="0" dirty="0" smtClean="0">
                          <a:latin typeface="Arial Narrow" pitchFamily="34" charset="0"/>
                        </a:rPr>
                        <a:t>. 2010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latin typeface="Arial Narrow" pitchFamily="34" charset="0"/>
                        </a:rPr>
                        <a:t>hd.edottoaslbr@exprivia.it</a:t>
                      </a:r>
                      <a:endParaRPr lang="it-IT" sz="1400" b="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 unico</a:t>
                      </a:r>
                    </a:p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del sabato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Sabato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08:00 – 13:00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311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sistema di assistenza agli utenti:</a:t>
            </a:r>
            <a:br>
              <a:rPr lang="it-IT" dirty="0" smtClean="0"/>
            </a:br>
            <a:r>
              <a:rPr lang="it-IT" i="1" dirty="0" smtClean="0">
                <a:solidFill>
                  <a:srgbClr val="00FFFF"/>
                </a:solidFill>
              </a:rPr>
              <a:t>i recapiti dei servizi di help desk</a:t>
            </a:r>
            <a:endParaRPr lang="it-IT" dirty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191986"/>
              </p:ext>
            </p:extLst>
          </p:nvPr>
        </p:nvGraphicFramePr>
        <p:xfrm>
          <a:off x="143948" y="1473199"/>
          <a:ext cx="8846233" cy="5265752"/>
        </p:xfrm>
        <a:graphic>
          <a:graphicData uri="http://schemas.openxmlformats.org/drawingml/2006/table">
            <a:tbl>
              <a:tblPr firstRow="1" bandCol="1">
                <a:effectLst/>
                <a:tableStyleId>{5C22544A-7EE6-4342-B048-85BDC9FD1C3A}</a:tableStyleId>
              </a:tblPr>
              <a:tblGrid>
                <a:gridCol w="1277033"/>
                <a:gridCol w="2641600"/>
                <a:gridCol w="1330960"/>
                <a:gridCol w="1295400"/>
                <a:gridCol w="2301240"/>
              </a:tblGrid>
              <a:tr h="42515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ASL FG *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51414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Struttura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(postazioni di lavoro, reti, </a:t>
                      </a:r>
                      <a:r>
                        <a:rPr lang="it-IT" sz="1400" b="1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office automation, protocollo, altri software di base, etc..)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7324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dirty="0" smtClean="0"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7552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- Venerdì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07:00 – 18:00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Sabato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08:00 – 13:00</a:t>
                      </a:r>
                      <a:endParaRPr lang="es-ES" sz="14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0881 884568</a:t>
                      </a:r>
                    </a:p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0881 884570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0881 884570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400" b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hd0_edotto@aslfg.it</a:t>
                      </a:r>
                      <a:endParaRPr lang="it-IT" sz="14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Sabato, 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=====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435596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Centro Servizi Edotto ASL FG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15224">
                <a:tc>
                  <a:txBody>
                    <a:bodyPr/>
                    <a:lstStyle/>
                    <a:p>
                      <a:pPr algn="ctr"/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 / </a:t>
                      </a:r>
                      <a:r>
                        <a:rPr lang="it-IT" sz="1400" b="1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Segr.Telef</a:t>
                      </a: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9016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- Venerdì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07:00 – 18:00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0881 884544</a:t>
                      </a:r>
                    </a:p>
                    <a:p>
                      <a:pPr algn="ctr"/>
                      <a:r>
                        <a:rPr lang="it-IT" sz="1400" b="0" dirty="0" err="1" smtClean="0">
                          <a:latin typeface="Arial Narrow" pitchFamily="34" charset="0"/>
                        </a:rPr>
                        <a:t>Int</a:t>
                      </a:r>
                      <a:r>
                        <a:rPr lang="it-IT" sz="1400" b="0" dirty="0" smtClean="0">
                          <a:latin typeface="Arial Narrow" pitchFamily="34" charset="0"/>
                        </a:rPr>
                        <a:t>.</a:t>
                      </a:r>
                      <a:r>
                        <a:rPr lang="it-IT" sz="1400" b="0" baseline="0" dirty="0" smtClean="0">
                          <a:latin typeface="Arial Narrow" pitchFamily="34" charset="0"/>
                        </a:rPr>
                        <a:t> 6544</a:t>
                      </a:r>
                      <a:endParaRPr lang="it-IT" sz="1400" b="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0881 884683</a:t>
                      </a:r>
                    </a:p>
                    <a:p>
                      <a:pPr algn="ctr"/>
                      <a:r>
                        <a:rPr lang="it-IT" sz="1400" b="0" dirty="0" err="1" smtClean="0">
                          <a:latin typeface="Arial Narrow" pitchFamily="34" charset="0"/>
                        </a:rPr>
                        <a:t>Int</a:t>
                      </a:r>
                      <a:r>
                        <a:rPr lang="it-IT" sz="1400" b="0" dirty="0" smtClean="0">
                          <a:latin typeface="Arial Narrow" pitchFamily="34" charset="0"/>
                        </a:rPr>
                        <a:t>. 6683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latin typeface="Arial Narrow" pitchFamily="34" charset="0"/>
                        </a:rPr>
                        <a:t>hd.edottoaslfg@exprivia.it</a:t>
                      </a:r>
                      <a:endParaRPr lang="it-IT" sz="1400" b="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 unico</a:t>
                      </a:r>
                    </a:p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del sabato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Sabato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08:00 – 13:00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511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sistema di assistenza agli utenti:</a:t>
            </a:r>
            <a:br>
              <a:rPr lang="it-IT" dirty="0" smtClean="0"/>
            </a:br>
            <a:r>
              <a:rPr lang="it-IT" i="1" dirty="0" smtClean="0">
                <a:solidFill>
                  <a:srgbClr val="00FFFF"/>
                </a:solidFill>
              </a:rPr>
              <a:t>i recapiti dei servizi di help desk</a:t>
            </a:r>
            <a:endParaRPr lang="it-IT" dirty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792270"/>
              </p:ext>
            </p:extLst>
          </p:nvPr>
        </p:nvGraphicFramePr>
        <p:xfrm>
          <a:off x="143948" y="1473199"/>
          <a:ext cx="8846233" cy="5258424"/>
        </p:xfrm>
        <a:graphic>
          <a:graphicData uri="http://schemas.openxmlformats.org/drawingml/2006/table">
            <a:tbl>
              <a:tblPr firstRow="1" bandCol="1">
                <a:effectLst/>
                <a:tableStyleId>{5C22544A-7EE6-4342-B048-85BDC9FD1C3A}</a:tableStyleId>
              </a:tblPr>
              <a:tblGrid>
                <a:gridCol w="1277033"/>
                <a:gridCol w="2641600"/>
                <a:gridCol w="1330960"/>
                <a:gridCol w="1295400"/>
                <a:gridCol w="2301240"/>
              </a:tblGrid>
              <a:tr h="42515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Azienda</a:t>
                      </a:r>
                      <a:r>
                        <a:rPr lang="it-IT" sz="1400" b="1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Ospedaliera Universitaria «Ospedali Riuniti» *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514141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Struttura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(postazioni di lavoro, reti, </a:t>
                      </a:r>
                      <a:r>
                        <a:rPr lang="it-IT" sz="1400" b="1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office automation, protocollo, altri software di base, etc..)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7324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dirty="0" smtClean="0"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7552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– Venerdì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=====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=====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t-IT" sz="12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=====</a:t>
                      </a:r>
                      <a:endParaRPr lang="it-IT" sz="13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Sabato, 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=====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435596">
                <a:tc gridSpan="5"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Help Desk Centro Servizi Edotto ASL FG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15224">
                <a:tc>
                  <a:txBody>
                    <a:bodyPr/>
                    <a:lstStyle/>
                    <a:p>
                      <a:pPr algn="ctr"/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giorni e orari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Telefono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Fax / </a:t>
                      </a:r>
                      <a:r>
                        <a:rPr lang="it-IT" sz="1400" b="1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Segr.Telef</a:t>
                      </a:r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e-mail</a:t>
                      </a:r>
                      <a:endParaRPr lang="it-IT" sz="1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9016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Lunedì - Venerdì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07:00 – 18:00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0881 884544</a:t>
                      </a:r>
                    </a:p>
                    <a:p>
                      <a:pPr algn="ctr"/>
                      <a:r>
                        <a:rPr lang="it-IT" sz="1400" b="0" dirty="0" err="1" smtClean="0">
                          <a:latin typeface="Arial Narrow" pitchFamily="34" charset="0"/>
                        </a:rPr>
                        <a:t>Int</a:t>
                      </a:r>
                      <a:r>
                        <a:rPr lang="it-IT" sz="1400" b="0" dirty="0" smtClean="0">
                          <a:latin typeface="Arial Narrow" pitchFamily="34" charset="0"/>
                        </a:rPr>
                        <a:t>.</a:t>
                      </a:r>
                      <a:r>
                        <a:rPr lang="it-IT" sz="1400" b="0" baseline="0" dirty="0" smtClean="0">
                          <a:latin typeface="Arial Narrow" pitchFamily="34" charset="0"/>
                        </a:rPr>
                        <a:t> 6544</a:t>
                      </a:r>
                      <a:endParaRPr lang="it-IT" sz="1400" b="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0881 884683</a:t>
                      </a:r>
                    </a:p>
                    <a:p>
                      <a:pPr algn="ctr"/>
                      <a:r>
                        <a:rPr lang="it-IT" sz="1400" b="0" dirty="0" err="1" smtClean="0">
                          <a:latin typeface="Arial Narrow" pitchFamily="34" charset="0"/>
                        </a:rPr>
                        <a:t>Int</a:t>
                      </a:r>
                      <a:r>
                        <a:rPr lang="it-IT" sz="1400" b="0" dirty="0" smtClean="0">
                          <a:latin typeface="Arial Narrow" pitchFamily="34" charset="0"/>
                        </a:rPr>
                        <a:t>. 6683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>
                          <a:latin typeface="Arial Narrow" pitchFamily="34" charset="0"/>
                        </a:rPr>
                        <a:t>hd.edottoaslfg@exprivia.it</a:t>
                      </a:r>
                      <a:endParaRPr lang="it-IT" sz="1400" b="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Presidio unico</a:t>
                      </a:r>
                    </a:p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del sabato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Sabato</a:t>
                      </a:r>
                    </a:p>
                    <a:p>
                      <a:pPr algn="l"/>
                      <a:r>
                        <a:rPr lang="it-IT" sz="1400" dirty="0" smtClean="0">
                          <a:latin typeface="Arial Narrow" pitchFamily="34" charset="0"/>
                        </a:rPr>
                        <a:t>08:00 – 13:00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it-IT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514141">
                <a:tc>
                  <a:txBody>
                    <a:bodyPr/>
                    <a:lstStyle/>
                    <a:p>
                      <a:pPr algn="l"/>
                      <a:r>
                        <a:rPr lang="it-IT" sz="1400" b="0" dirty="0" smtClean="0">
                          <a:latin typeface="Arial Narrow" pitchFamily="34" charset="0"/>
                        </a:rPr>
                        <a:t>Reperibilità</a:t>
                      </a:r>
                      <a:endParaRPr lang="it-IT" sz="1400" b="0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Festivi, Notturno e </a:t>
                      </a:r>
                    </a:p>
                    <a:p>
                      <a:pPr algn="l"/>
                      <a:r>
                        <a:rPr lang="it-IT" sz="1400" baseline="0" dirty="0" smtClean="0">
                          <a:latin typeface="Arial Narrow" pitchFamily="34" charset="0"/>
                        </a:rPr>
                        <a:t>orari non presidiati</a:t>
                      </a:r>
                      <a:endParaRPr lang="it-IT" sz="1400" dirty="0" smtClean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latin typeface="Arial Narrow" pitchFamily="34" charset="0"/>
                        </a:rPr>
                        <a:t>080 5362555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6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91103_100_CECTEMPLATE[1]">
  <a:themeElements>
    <a:clrScheme name="091103_100_CECTEMPLATE[1]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91103_100_CECTEMPLATE[1]">
      <a:majorFont>
        <a:latin typeface="Verdana"/>
        <a:ea typeface="Osaka"/>
        <a:cs typeface="Osaka"/>
      </a:majorFont>
      <a:minorFont>
        <a:latin typeface="Verdana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28575" cap="flat" cmpd="sng" algn="ctr">
          <a:noFill/>
          <a:prstDash val="solid"/>
          <a:round/>
          <a:headEnd type="none" w="med" len="med"/>
          <a:tailEnd type="none" w="med" len="med"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headEnd type="arrow"/>
          <a:tailEnd type="arrow"/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091103_100_CECTEMPLATE[1]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91103_100_CECTEMPLATE[1]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91103_100_CECTEMPLATE[1]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91103_100_CECTEMPLATE[1]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91103_100_CECTEMPLATE[1]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91103_100_CECTEMPLATE[1]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91103_100_CECTEMPLATE[1]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91103_100_CECTEMPLATE[1]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91103_100_CECTEMPLATE[1]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91103_100_CECTEMPLATE[1]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91103_100_CECTEMPLATE[1]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91103_100_CECTEMPLATE[1]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9620</TotalTime>
  <Words>1314</Words>
  <Application>Microsoft Office PowerPoint</Application>
  <PresentationFormat>Presentazione su schermo (4:3)</PresentationFormat>
  <Paragraphs>458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2" baseType="lpstr">
      <vt:lpstr>091103_100_CECTEMPLATE[1]</vt:lpstr>
      <vt:lpstr>Il sistema di assistenza agli utenti: i recapiti dei servizi di help desk</vt:lpstr>
      <vt:lpstr>Il sistema di assistenza agli utenti: i recapiti dei servizi di help desk</vt:lpstr>
      <vt:lpstr>Il sistema di assistenza agli utenti: i recapiti dei servizi di help desk</vt:lpstr>
      <vt:lpstr>Il sistema di assistenza agli utenti: i recapiti dei servizi di help desk</vt:lpstr>
      <vt:lpstr>Il sistema di assistenza agli utenti: i recapiti dei servizi di help desk</vt:lpstr>
      <vt:lpstr>Il sistema di assistenza agli utenti: i recapiti dei servizi di help desk</vt:lpstr>
      <vt:lpstr>Il sistema di assistenza agli utenti: i recapiti dei servizi di help desk</vt:lpstr>
      <vt:lpstr>Il sistema di assistenza agli utenti: i recapiti dei servizi di help desk</vt:lpstr>
      <vt:lpstr>Il sistema di assistenza agli utenti: i recapiti dei servizi di help desk</vt:lpstr>
      <vt:lpstr>Il sistema di assistenza agli utenti: i recapiti dei servizi di help desk</vt:lpstr>
      <vt:lpstr>Il sistema di assistenza agli utenti: i recapiti dei servizi di help desk</vt:lpstr>
    </vt:vector>
  </TitlesOfParts>
  <Company>ita ver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CaruccieChiurazzi</dc:title>
  <dc:creator>ita ver</dc:creator>
  <cp:lastModifiedBy>AF</cp:lastModifiedBy>
  <cp:revision>655</cp:revision>
  <cp:lastPrinted>2013-11-19T07:58:40Z</cp:lastPrinted>
  <dcterms:created xsi:type="dcterms:W3CDTF">2011-06-24T08:58:30Z</dcterms:created>
  <dcterms:modified xsi:type="dcterms:W3CDTF">2014-11-04T07:30:05Z</dcterms:modified>
</cp:coreProperties>
</file>